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jQTSo/5ebE+uXGHinmZaa4Ordv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/>
              <a:t>‹#›</a:t>
            </a:fld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544c78153_1_2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544c78153_1_2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8544c78153_1_2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544c78153_1_2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8544c78153_1_2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8544c78153_1_2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544c78153_1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544c78153_1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8544c78153_1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544c78153_2_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544c78153_2_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8544c78153_2_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544c78153_1_3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544c78153_1_3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8544c78153_1_3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544c78153_1_1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544c78153_1_1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8544c78153_1_1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/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/>
          <p:nvPr/>
        </p:nvSpPr>
        <p:spPr>
          <a:xfrm>
            <a:off x="2838209" y="9464675"/>
            <a:ext cx="8841105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0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2" name="Google Shape;62;p20"/>
          <p:cNvSpPr txBox="1"/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1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7" name="Google Shape;67;p21"/>
          <p:cNvSpPr txBox="1"/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/>
          <p:nvPr/>
        </p:nvSpPr>
        <p:spPr>
          <a:xfrm>
            <a:off x="-6350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" name="Google Shape;23;p12"/>
          <p:cNvSpPr/>
          <p:nvPr/>
        </p:nvSpPr>
        <p:spPr>
          <a:xfrm>
            <a:off x="16938421" y="10202309"/>
            <a:ext cx="1576070" cy="511175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" name="Google Shape;24;p12"/>
          <p:cNvSpPr/>
          <p:nvPr/>
        </p:nvSpPr>
        <p:spPr>
          <a:xfrm>
            <a:off x="18623540" y="10245307"/>
            <a:ext cx="378460" cy="469900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5" name="Google Shape;25;p12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26" name="Google Shape;26;p12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" name="Google Shape;27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3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" name="Google Shape;32;p13"/>
          <p:cNvSpPr txBox="1"/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/>
          <p:nvPr/>
        </p:nvSpPr>
        <p:spPr>
          <a:xfrm>
            <a:off x="727227" y="10202309"/>
            <a:ext cx="1576070" cy="511175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" name="Google Shape;35;p14"/>
          <p:cNvSpPr/>
          <p:nvPr/>
        </p:nvSpPr>
        <p:spPr>
          <a:xfrm>
            <a:off x="2412348" y="10245307"/>
            <a:ext cx="378460" cy="469900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6" name="Google Shape;36;p14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37" name="Google Shape;37;p14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" name="Google Shape;38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14"/>
          <p:cNvSpPr/>
          <p:nvPr/>
        </p:nvSpPr>
        <p:spPr>
          <a:xfrm>
            <a:off x="17840597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" name="Google Shape;45;p15"/>
          <p:cNvSpPr txBox="1"/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 txBox="1"/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7"/>
          <p:cNvSpPr txBox="1"/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8"/>
          <p:cNvSpPr txBox="1"/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9"/>
          <p:cNvSpPr txBox="1"/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0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2.jpg"/><Relationship Id="rId5" Type="http://schemas.openxmlformats.org/officeDocument/2006/relationships/image" Target="../media/image17.jp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ctrTitle"/>
          </p:nvPr>
        </p:nvSpPr>
        <p:spPr>
          <a:xfrm>
            <a:off x="2889250" y="8840111"/>
            <a:ext cx="118375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Presentación Etapa 1 Proyecto Capstone</a:t>
            </a:r>
            <a:endParaRPr/>
          </a:p>
        </p:txBody>
      </p:sp>
      <p:sp>
        <p:nvSpPr>
          <p:cNvPr id="75" name="Google Shape;75;p1"/>
          <p:cNvSpPr txBox="1"/>
          <p:nvPr>
            <p:ph idx="1" type="subTitle"/>
          </p:nvPr>
        </p:nvSpPr>
        <p:spPr>
          <a:xfrm>
            <a:off x="2889250" y="9540875"/>
            <a:ext cx="913816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800">
                <a:latin typeface="Arial"/>
                <a:ea typeface="Arial"/>
                <a:cs typeface="Arial"/>
                <a:sym typeface="Arial"/>
              </a:rPr>
              <a:t>Portafolio de Título Ingeniería en Informática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544c78153_1_21"/>
          <p:cNvSpPr txBox="1"/>
          <p:nvPr>
            <p:ph idx="1" type="body"/>
          </p:nvPr>
        </p:nvSpPr>
        <p:spPr>
          <a:xfrm>
            <a:off x="789727" y="963729"/>
            <a:ext cx="167925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Competencias Asociadas</a:t>
            </a:r>
            <a:endParaRPr/>
          </a:p>
        </p:txBody>
      </p:sp>
      <p:sp>
        <p:nvSpPr>
          <p:cNvPr id="158" name="Google Shape;158;g38544c78153_1_21"/>
          <p:cNvSpPr txBox="1"/>
          <p:nvPr/>
        </p:nvSpPr>
        <p:spPr>
          <a:xfrm>
            <a:off x="1503750" y="1995000"/>
            <a:ext cx="18057600" cy="4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Competencias Requeridas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software:</a:t>
            </a: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Construir programas y rutinas aplicando buenas prácticas de codificación.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proyectos:</a:t>
            </a: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Administrar proyectos informáticos y apoyar la toma de decisiones.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y soluciones:</a:t>
            </a: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Proponer soluciones informáticas alineadas a los procesos de la organización.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informática:</a:t>
            </a: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Identificar y resolver vulnerabilidades para cumplir normas de seguridad.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Modelado de datos:</a:t>
            </a: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Diseñar y construir modelos de datos escalables y acordes a los requerimientos.</a:t>
            </a:r>
            <a:b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38544c78153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650" y="6054175"/>
            <a:ext cx="7064650" cy="50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544c78153_1_28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Solución</a:t>
            </a:r>
            <a:r>
              <a:rPr lang="es-ES"/>
              <a:t> Propuesta </a:t>
            </a:r>
            <a:endParaRPr/>
          </a:p>
        </p:txBody>
      </p:sp>
      <p:sp>
        <p:nvSpPr>
          <p:cNvPr id="166" name="Google Shape;166;g38544c78153_1_28"/>
          <p:cNvSpPr txBox="1"/>
          <p:nvPr/>
        </p:nvSpPr>
        <p:spPr>
          <a:xfrm>
            <a:off x="1128825" y="2236900"/>
            <a:ext cx="16792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proyecto propone el desarrollo de un </a:t>
            </a:r>
            <a:r>
              <a:rPr lang="es-E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videojuego</a:t>
            </a:r>
            <a:r>
              <a:rPr lang="es-E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2D educativa gamificada orientada a la enseñanza de programación y pseudocódigo de forma didáctica e interactiva. A través de retos, niveles y recompensas se busca motivar el aprendizaje. El videojuego estará adaptada a distintos niveles de conocimiento principiante, intermedio y avanzado  con el objetivo de reducir la reprobación en asignaturas de programación e incentivar nuevas vocaciones tecnológicas en los jóvenes.</a:t>
            </a:r>
            <a:endParaRPr sz="4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38544c78153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300" y="6181175"/>
            <a:ext cx="4039400" cy="40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4794250" y="5349875"/>
            <a:ext cx="9020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/>
              <a:t>Conclusión y Reflexión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>
            <p:ph type="title"/>
          </p:nvPr>
        </p:nvSpPr>
        <p:spPr>
          <a:xfrm>
            <a:off x="2432050" y="714594"/>
            <a:ext cx="1698826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Conclusión y Reflexión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199500" y="2996725"/>
            <a:ext cx="16792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Concluimos que este proyecto nos </a:t>
            </a:r>
            <a:r>
              <a:rPr lang="es-E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ayudará</a:t>
            </a:r>
            <a:r>
              <a:rPr lang="es-E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mejorar en el área de </a:t>
            </a:r>
            <a:r>
              <a:rPr lang="es-E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programación</a:t>
            </a:r>
            <a:r>
              <a:rPr lang="es-E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expandir nuestros conocimientos y a trabajar en equipo, el </a:t>
            </a:r>
            <a:r>
              <a:rPr lang="es-E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desafío está a la altura de las expectativas y se trabajará para entregar el mejor producto posible. Consideramos que el alcance de este proyecto es realista y que las herramientas a usar son las adecuadas. 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/>
          <p:nvPr>
            <p:ph type="title"/>
          </p:nvPr>
        </p:nvSpPr>
        <p:spPr>
          <a:xfrm>
            <a:off x="2769554" y="780318"/>
            <a:ext cx="16988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Arial"/>
                <a:ea typeface="Arial"/>
                <a:cs typeface="Arial"/>
                <a:sym typeface="Arial"/>
              </a:rPr>
              <a:t>Integrantes Equipo de Trabajo​ </a:t>
            </a:r>
            <a:endParaRPr b="0"/>
          </a:p>
        </p:txBody>
      </p:sp>
      <p:sp>
        <p:nvSpPr>
          <p:cNvPr id="82" name="Google Shape;82;p2"/>
          <p:cNvSpPr/>
          <p:nvPr/>
        </p:nvSpPr>
        <p:spPr>
          <a:xfrm>
            <a:off x="1622375" y="3828525"/>
            <a:ext cx="3162000" cy="3082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6212847" y="7083094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/>
              <a:t>Antonio Lorca</a:t>
            </a:r>
            <a:endParaRPr b="1"/>
          </a:p>
        </p:txBody>
      </p:sp>
      <p:sp>
        <p:nvSpPr>
          <p:cNvPr id="84" name="Google Shape;84;p2"/>
          <p:cNvSpPr/>
          <p:nvPr/>
        </p:nvSpPr>
        <p:spPr>
          <a:xfrm>
            <a:off x="6089100" y="3828513"/>
            <a:ext cx="3162000" cy="3082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11149972" y="7083094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/>
              <a:t>Francisco Lazcano   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86" name="Google Shape;86;p2"/>
          <p:cNvSpPr/>
          <p:nvPr/>
        </p:nvSpPr>
        <p:spPr>
          <a:xfrm>
            <a:off x="11069875" y="3828513"/>
            <a:ext cx="3162000" cy="3082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5356222" y="7083094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/>
              <a:t>Nicolás Palma</a:t>
            </a:r>
            <a:endParaRPr b="1"/>
          </a:p>
        </p:txBody>
      </p:sp>
      <p:sp>
        <p:nvSpPr>
          <p:cNvPr id="88" name="Google Shape;88;p2"/>
          <p:cNvSpPr/>
          <p:nvPr/>
        </p:nvSpPr>
        <p:spPr>
          <a:xfrm>
            <a:off x="15276125" y="3828513"/>
            <a:ext cx="3162000" cy="3082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2475" y="3809178"/>
            <a:ext cx="3249300" cy="3121500"/>
          </a:xfrm>
          <a:prstGeom prst="ellipse">
            <a:avLst/>
          </a:pr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dir="5400000" dist="292100">
              <a:srgbClr val="000000">
                <a:alpha val="21570"/>
              </a:srgbClr>
            </a:outerShdw>
          </a:effectLst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12618" l="0" r="0" t="12626"/>
          <a:stretch/>
        </p:blipFill>
        <p:spPr>
          <a:xfrm flipH="1">
            <a:off x="11069875" y="3735225"/>
            <a:ext cx="3162000" cy="3151800"/>
          </a:xfrm>
          <a:prstGeom prst="ellipse">
            <a:avLst/>
          </a:prstGeom>
          <a:noFill/>
          <a:ln>
            <a:noFill/>
          </a:ln>
          <a:effectLst>
            <a:outerShdw blurRad="385763" rotWithShape="0" algn="bl" dir="5400000" dist="295275">
              <a:srgbClr val="000000">
                <a:alpha val="22000"/>
              </a:srgbClr>
            </a:outerShdw>
          </a:effectLst>
        </p:spPr>
      </p:pic>
      <p:pic>
        <p:nvPicPr>
          <p:cNvPr id="91" name="Google Shape;91;p2" title="WhatsApp Image 2025-08-27 at 9.32.51 PM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300" y="3711825"/>
            <a:ext cx="3162000" cy="3234000"/>
          </a:xfrm>
          <a:prstGeom prst="ellipse">
            <a:avLst/>
          </a:prstGeom>
          <a:noFill/>
          <a:ln>
            <a:noFill/>
          </a:ln>
          <a:effectLst>
            <a:outerShdw blurRad="385763" rotWithShape="0" algn="bl" dir="5400000" dist="295275">
              <a:srgbClr val="000000">
                <a:alpha val="22000"/>
              </a:srgbClr>
            </a:outerShdw>
          </a:effectLst>
        </p:spPr>
      </p:pic>
      <p:pic>
        <p:nvPicPr>
          <p:cNvPr id="92" name="Google Shape;9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9100" y="3794025"/>
            <a:ext cx="3249300" cy="3151800"/>
          </a:xfrm>
          <a:prstGeom prst="ellipse">
            <a:avLst/>
          </a:prstGeom>
          <a:noFill/>
          <a:ln>
            <a:noFill/>
          </a:ln>
          <a:effectLst>
            <a:outerShdw blurRad="385763" rotWithShape="0" algn="bl" dir="5400000" dist="295275">
              <a:srgbClr val="000000">
                <a:alpha val="22000"/>
              </a:srgbClr>
            </a:outerShdw>
          </a:effectLst>
        </p:spPr>
      </p:pic>
      <p:sp>
        <p:nvSpPr>
          <p:cNvPr id="93" name="Google Shape;93;p2"/>
          <p:cNvSpPr/>
          <p:nvPr/>
        </p:nvSpPr>
        <p:spPr>
          <a:xfrm>
            <a:off x="1702472" y="7083094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/>
              <a:t>Daniel Tepano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/>
        </p:nvSpPr>
        <p:spPr>
          <a:xfrm>
            <a:off x="1974850" y="6950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Contenidos a desarrollar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727227" y="755454"/>
            <a:ext cx="1679242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Contenidos a desarrollar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1212850" y="2085451"/>
            <a:ext cx="176784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Objetivo Proyecto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Alcance Proyecto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Tiempo Asociado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Competencias Asociadas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Solución Propuesta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Conclusión y </a:t>
            </a: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Reflexiones</a:t>
            </a: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6100" y="3260424"/>
            <a:ext cx="4267226" cy="42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idx="1" type="body"/>
          </p:nvPr>
        </p:nvSpPr>
        <p:spPr>
          <a:xfrm>
            <a:off x="727227" y="755454"/>
            <a:ext cx="167925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Problemática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 txBox="1"/>
          <p:nvPr/>
        </p:nvSpPr>
        <p:spPr>
          <a:xfrm>
            <a:off x="1212850" y="2115450"/>
            <a:ext cx="17678400" cy="49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Es de amplio conocimiento que la 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programación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es una habilidad compleja que suele costar aprender, por ende, suele ser el 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talón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de aquiles de muchos 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jóvenes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programadores que 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cursando una carrera relacionada o que simplemente 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quieren</a:t>
            </a:r>
            <a:r>
              <a:rPr lang="es-ES" sz="5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aprender sobre el tema.</a:t>
            </a:r>
            <a:endParaRPr sz="4000"/>
          </a:p>
        </p:txBody>
      </p:sp>
      <p:pic>
        <p:nvPicPr>
          <p:cNvPr id="112" name="Google Shape;112;p5" title="s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8900" y="5278850"/>
            <a:ext cx="6175125" cy="61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544c78153_1_0"/>
          <p:cNvSpPr txBox="1"/>
          <p:nvPr>
            <p:ph idx="1" type="body"/>
          </p:nvPr>
        </p:nvSpPr>
        <p:spPr>
          <a:xfrm>
            <a:off x="-2396901" y="692975"/>
            <a:ext cx="200088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Objetivo</a:t>
            </a:r>
            <a:r>
              <a:rPr lang="es-ES"/>
              <a:t> </a:t>
            </a:r>
            <a:r>
              <a:rPr lang="es-ES"/>
              <a:t>proyecto</a:t>
            </a:r>
            <a:endParaRPr/>
          </a:p>
        </p:txBody>
      </p:sp>
      <p:sp>
        <p:nvSpPr>
          <p:cNvPr id="119" name="Google Shape;119;g38544c78153_1_0"/>
          <p:cNvSpPr txBox="1"/>
          <p:nvPr/>
        </p:nvSpPr>
        <p:spPr>
          <a:xfrm>
            <a:off x="1571050" y="2790100"/>
            <a:ext cx="16962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objetivos generales del proyecto buscamos enseñar de manera didáctica y comprensiva a través de un videojuego a ampliar los conocimientos de los futuros programadores e incentivar a jóvenes a conocer y aprender sobre el mundo de la programación.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38544c78153_1_0"/>
          <p:cNvSpPr txBox="1"/>
          <p:nvPr/>
        </p:nvSpPr>
        <p:spPr>
          <a:xfrm>
            <a:off x="1524575" y="2180925"/>
            <a:ext cx="11996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100"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38544c78153_1_0"/>
          <p:cNvSpPr txBox="1"/>
          <p:nvPr/>
        </p:nvSpPr>
        <p:spPr>
          <a:xfrm>
            <a:off x="1357950" y="4279500"/>
            <a:ext cx="11996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100">
                <a:latin typeface="Calibri"/>
                <a:ea typeface="Calibri"/>
                <a:cs typeface="Calibri"/>
                <a:sym typeface="Calibri"/>
              </a:rPr>
              <a:t>Objetivos </a:t>
            </a:r>
            <a:r>
              <a:rPr b="1" lang="es-ES" sz="3100">
                <a:latin typeface="Calibri"/>
                <a:ea typeface="Calibri"/>
                <a:cs typeface="Calibri"/>
                <a:sym typeface="Calibri"/>
              </a:rPr>
              <a:t>Específicos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38544c78153_1_0"/>
          <p:cNvSpPr txBox="1"/>
          <p:nvPr/>
        </p:nvSpPr>
        <p:spPr>
          <a:xfrm>
            <a:off x="1699100" y="5273275"/>
            <a:ext cx="119967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s-E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e incentivar la programación a través de la gamificación.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s-E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Reforzar conceptos básicos de la programación.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s-E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Conectar el aprendizaje teórico con el práctico.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400"/>
              <a:buChar char="●"/>
            </a:pPr>
            <a:r>
              <a:rPr lang="es-E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el pensamiento lógico a través de la resolución de puzzles.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38544c7815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4350" y="5273274"/>
            <a:ext cx="4369474" cy="436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544c78153_2_1"/>
          <p:cNvSpPr txBox="1"/>
          <p:nvPr>
            <p:ph idx="1" type="body"/>
          </p:nvPr>
        </p:nvSpPr>
        <p:spPr>
          <a:xfrm>
            <a:off x="-2396901" y="692975"/>
            <a:ext cx="200088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Alcance del proyecto</a:t>
            </a:r>
            <a:endParaRPr/>
          </a:p>
        </p:txBody>
      </p:sp>
      <p:sp>
        <p:nvSpPr>
          <p:cNvPr id="130" name="Google Shape;130;g38544c78153_2_1"/>
          <p:cNvSpPr txBox="1"/>
          <p:nvPr/>
        </p:nvSpPr>
        <p:spPr>
          <a:xfrm>
            <a:off x="1269600" y="2449600"/>
            <a:ext cx="16962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desarrollará</a:t>
            </a: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 un videojuego 2D de tipo Puzzle/Plataforma que </a:t>
            </a: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incluirá</a:t>
            </a: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Font typeface="Calibri"/>
              <a:buChar char="-"/>
            </a:pP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6 niveles jugables (2 de loops, 2 ejercicios de logica y 2 de Errores)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Font typeface="Calibri"/>
              <a:buChar char="-"/>
            </a:pP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1 Minijuego para aprender </a:t>
            </a: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Mecanografía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Font typeface="Calibri"/>
              <a:buChar char="-"/>
            </a:pP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Base de datos en Supabase (Almacenará las puntuaciones de los jugadores del minijuego para hacer un leaderboard)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38544c78153_2_1" title="images (1)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7850" y="6592938"/>
            <a:ext cx="5695500" cy="399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2" name="Google Shape;132;g38544c78153_2_1" title="Evidencia escenario y pj boce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725" y="6455075"/>
            <a:ext cx="5622929" cy="4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544c78153_1_37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Herramientas a utilizar</a:t>
            </a:r>
            <a:endParaRPr/>
          </a:p>
        </p:txBody>
      </p:sp>
      <p:pic>
        <p:nvPicPr>
          <p:cNvPr id="139" name="Google Shape;139;g38544c78153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">
            <a:off x="343847" y="517498"/>
            <a:ext cx="4737106" cy="473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8544c78153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3862">
            <a:off x="877000" y="7699938"/>
            <a:ext cx="8516001" cy="1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8544c78153_1_37" title="si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8454461" y="2312641"/>
            <a:ext cx="4518731" cy="451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8544c78153_1_37" title="fl_studio_logo-freelogovectors.net_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07706">
            <a:off x="11491626" y="5867201"/>
            <a:ext cx="6808448" cy="382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8544c78153_1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83843">
            <a:off x="14222280" y="2081141"/>
            <a:ext cx="3709539" cy="370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8544c78153_1_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10982">
            <a:off x="3674255" y="2811071"/>
            <a:ext cx="5687187" cy="568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544c78153_1_15"/>
          <p:cNvSpPr txBox="1"/>
          <p:nvPr>
            <p:ph idx="4294967295" type="body"/>
          </p:nvPr>
        </p:nvSpPr>
        <p:spPr>
          <a:xfrm>
            <a:off x="6296476" y="516775"/>
            <a:ext cx="6349500" cy="6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300">
                <a:latin typeface="Arial"/>
                <a:ea typeface="Arial"/>
                <a:cs typeface="Arial"/>
                <a:sym typeface="Arial"/>
              </a:rPr>
              <a:t>Tiempo  Asociado</a:t>
            </a:r>
            <a:endParaRPr b="1" sz="4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38544c78153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50" y="1799500"/>
            <a:ext cx="19140500" cy="93957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2022-07-20T19:15:37Z</dcterms:created>
  <dc:creator>Lionel  Pizarro Melo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0x010100AF28BDBD65D93F4BA99B6439AFEA320E</vt:lpwstr>
  </property>
</Properties>
</file>